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21"/>
  </p:notesMasterIdLst>
  <p:sldIdLst>
    <p:sldId id="256" r:id="rId2"/>
    <p:sldId id="323" r:id="rId3"/>
    <p:sldId id="321" r:id="rId4"/>
    <p:sldId id="322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2" r:id="rId13"/>
    <p:sldId id="333" r:id="rId14"/>
    <p:sldId id="334" r:id="rId15"/>
    <p:sldId id="335" r:id="rId16"/>
    <p:sldId id="336" r:id="rId17"/>
    <p:sldId id="337" r:id="rId18"/>
    <p:sldId id="341" r:id="rId19"/>
    <p:sldId id="317" r:id="rId20"/>
  </p:sldIdLst>
  <p:sldSz cx="9144000" cy="6858000" type="screen4x3"/>
  <p:notesSz cx="7104063" cy="10234613"/>
  <p:embeddedFontLst>
    <p:embeddedFont>
      <p:font typeface="HY견고딕" panose="02030600000101010101" pitchFamily="18" charset="-127"/>
      <p:regular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HY헤드라인M" panose="02030600000101010101" pitchFamily="18" charset="-127"/>
      <p:regular r:id="rId25"/>
    </p:embeddedFont>
    <p:embeddedFont>
      <p:font typeface="휴먼둥근헤드라인" panose="02030504000101010101" pitchFamily="18" charset="-127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맑은 고딕" panose="020B0503020000020004" pitchFamily="50" charset="-127"/>
      <p:regular r:id="rId31"/>
      <p:bold r:id="rId32"/>
    </p:embeddedFont>
    <p:embeddedFont>
      <p:font typeface="Arial Black" panose="020B0A04020102020204" pitchFamily="34" charset="0"/>
      <p:bold r:id="rId3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C0BD"/>
    <a:srgbClr val="585656"/>
    <a:srgbClr val="F7C285"/>
    <a:srgbClr val="EAEFF7"/>
    <a:srgbClr val="D2DEEF"/>
    <a:srgbClr val="5B9BD5"/>
    <a:srgbClr val="000000"/>
    <a:srgbClr val="A1D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1FD13C8-FE99-462A-8249-9DE492570244}" type="datetimeFigureOut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23AEB57-9F6D-4B48-8342-54BD2FDAAF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202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677B-D8A6-4D6E-B3BB-DACCBD87DA01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18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57CA-F883-4B44-8478-2B7583C8DFFC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03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7ED0-4944-4109-BBC8-356850E8ACE2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719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F270B-0E7B-415A-8080-BA74F8BEA086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defRPr>
            </a:lvl1pPr>
          </a:lstStyle>
          <a:p>
            <a:fld id="{2B65EC4F-1488-47F2-B5F0-D0938E6B4923}" type="slidenum">
              <a:rPr lang="ko-KR" altLang="en-US" smtClean="0"/>
              <a:pPr/>
              <a:t>‹#›</a:t>
            </a:fld>
            <a:r>
              <a:rPr lang="en-US" altLang="ko-KR" dirty="0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6499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DCCA-4EA9-42F2-8BE4-1B0DA2F05BAD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32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A4AB-59EF-4BC2-A15C-A265E4A4D6C5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93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AA261-A14E-45FA-B6AF-B0421AD2ACBA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32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F3564-9277-45D4-B6C9-26A2215434C7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026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161F-99A5-4DEC-8171-7A320B4B21E6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5697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46A6-3023-4A2B-AD1A-DB56A9340394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75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5CFF-F7D1-4BD5-AD79-82EA31A21267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10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0EB31-2F15-49FD-97FA-55B4058CF2DE}" type="datetime1">
              <a:rPr lang="ko-KR" altLang="en-US" smtClean="0"/>
              <a:t>25-02-13(Thu)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5EC4F-1488-47F2-B5F0-D0938E6B49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7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654" y="3785787"/>
            <a:ext cx="3953455" cy="229049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9234" y="2035520"/>
            <a:ext cx="7772400" cy="905635"/>
          </a:xfrm>
        </p:spPr>
        <p:txBody>
          <a:bodyPr>
            <a:normAutofit fontScale="90000"/>
          </a:bodyPr>
          <a:lstStyle/>
          <a:p>
            <a:pPr>
              <a:lnSpc>
                <a:spcPts val="6000"/>
              </a:lnSpc>
            </a:pP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농업회계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/>
            </a:r>
            <a:b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매뉴얼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/>
          <p:cNvGrpSpPr/>
          <p:nvPr/>
        </p:nvGrpSpPr>
        <p:grpSpPr>
          <a:xfrm>
            <a:off x="1133020" y="1120616"/>
            <a:ext cx="842920" cy="710302"/>
            <a:chOff x="563871" y="1471344"/>
            <a:chExt cx="842920" cy="710302"/>
          </a:xfrm>
        </p:grpSpPr>
        <p:sp>
          <p:nvSpPr>
            <p:cNvPr id="9" name="직사각형 8"/>
            <p:cNvSpPr/>
            <p:nvPr/>
          </p:nvSpPr>
          <p:spPr>
            <a:xfrm rot="6163111">
              <a:off x="569630" y="1583842"/>
              <a:ext cx="250061" cy="261580"/>
            </a:xfrm>
            <a:prstGeom prst="rect">
              <a:avLst/>
            </a:prstGeom>
            <a:solidFill>
              <a:schemeClr val="accent3">
                <a:alpha val="25000"/>
              </a:schemeClr>
            </a:solidFill>
            <a:ln w="22225"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prstDash val="sysDot"/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 rot="6163111">
              <a:off x="689758" y="1925826"/>
              <a:ext cx="250061" cy="26158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22225"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prstDash val="sysDot"/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 rot="6163111">
              <a:off x="904113" y="1465585"/>
              <a:ext cx="250061" cy="261580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 w="22225"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prstDash val="sysDot"/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 rot="6163111">
              <a:off x="1024241" y="1807569"/>
              <a:ext cx="250061" cy="261580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 w="22225"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prstDash val="sysDot"/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 rot="1273592">
              <a:off x="749455" y="1528808"/>
              <a:ext cx="657336" cy="651156"/>
            </a:xfrm>
            <a:prstGeom prst="rect">
              <a:avLst/>
            </a:prstGeom>
            <a:gradFill>
              <a:gsLst>
                <a:gs pos="25000">
                  <a:srgbClr val="F9F9F9">
                    <a:alpha val="30000"/>
                  </a:srgbClr>
                </a:gs>
                <a:gs pos="0">
                  <a:schemeClr val="bg1">
                    <a:lumMod val="95000"/>
                    <a:alpha val="23000"/>
                  </a:schemeClr>
                </a:gs>
                <a:gs pos="50000">
                  <a:schemeClr val="bg1">
                    <a:alpha val="36000"/>
                  </a:schemeClr>
                </a:gs>
                <a:gs pos="100000">
                  <a:schemeClr val="bg1">
                    <a:lumMod val="95000"/>
                    <a:alpha val="21000"/>
                  </a:schemeClr>
                </a:gs>
              </a:gsLst>
              <a:path path="circle">
                <a:fillToRect l="100000" t="100000"/>
              </a:path>
            </a:gradFill>
            <a:ln w="22225"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prstDash val="sysDot"/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부제목 2"/>
          <p:cNvSpPr txBox="1">
            <a:spLocks/>
          </p:cNvSpPr>
          <p:nvPr/>
        </p:nvSpPr>
        <p:spPr>
          <a:xfrm>
            <a:off x="873055" y="3785787"/>
            <a:ext cx="5515292" cy="14458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2025.02.13.</a:t>
            </a:r>
            <a:endParaRPr lang="en-US" altLang="ko-KR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pPr>
              <a:lnSpc>
                <a:spcPct val="100000"/>
              </a:lnSpc>
            </a:pPr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농촌진흥청 </a:t>
            </a:r>
            <a:r>
              <a:rPr lang="ko-KR" alt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지도정책과</a:t>
            </a:r>
            <a:endParaRPr lang="en-US" altLang="ko-KR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pPr>
              <a:lnSpc>
                <a:spcPct val="100000"/>
              </a:lnSpc>
            </a:pPr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김 </a:t>
            </a:r>
            <a:r>
              <a:rPr lang="ko-KR" alt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성</a:t>
            </a:r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섭</a:t>
            </a:r>
            <a:endParaRPr lang="ko-KR" alt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97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576" y="1945782"/>
            <a:ext cx="2286000" cy="41148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(4)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수익 자료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수익 자료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영업수익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영업 외 수익 자료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이등변 삼각형 12"/>
          <p:cNvSpPr/>
          <p:nvPr/>
        </p:nvSpPr>
        <p:spPr>
          <a:xfrm rot="5400000">
            <a:off x="3835738" y="3201172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135559" y="3038796"/>
            <a:ext cx="227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신규 계정 생성 가능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622863" y="2662878"/>
            <a:ext cx="1513444" cy="610161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622863" y="3335393"/>
            <a:ext cx="1513444" cy="5358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862464" y="2600360"/>
            <a:ext cx="759907" cy="2750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입력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85767" y="2590361"/>
            <a:ext cx="913015" cy="27504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자동계산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622863" y="3942957"/>
            <a:ext cx="1513444" cy="1197638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622863" y="5196720"/>
            <a:ext cx="1513444" cy="7853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10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46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(4)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수익 자료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수익 자료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영업수익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영업 외 수익 자료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19" y="1979613"/>
            <a:ext cx="8465911" cy="3219450"/>
          </a:xfrm>
          <a:prstGeom prst="rect">
            <a:avLst/>
          </a:prstGeom>
        </p:spPr>
      </p:pic>
      <p:sp>
        <p:nvSpPr>
          <p:cNvPr id="23" name="이등변 삼각형 22"/>
          <p:cNvSpPr/>
          <p:nvPr/>
        </p:nvSpPr>
        <p:spPr>
          <a:xfrm rot="5400000">
            <a:off x="500863" y="5603490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800684" y="5451375"/>
            <a:ext cx="6291652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정확한 수익 산출 위해 품목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(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수익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항목은 반드시 클릭하여 설정</a:t>
            </a:r>
            <a:endParaRPr lang="en-US" altLang="ko-KR" sz="1600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46928" y="2421407"/>
            <a:ext cx="1703921" cy="26975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8253" y="5584606"/>
            <a:ext cx="838200" cy="457200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6756417" y="5790960"/>
            <a:ext cx="313092" cy="3169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5556390"/>
            <a:ext cx="1752600" cy="49530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8733864" y="5790960"/>
            <a:ext cx="313092" cy="3169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11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15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36" y="2102265"/>
            <a:ext cx="2627342" cy="419009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(5)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생산비용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(6)</a:t>
            </a:r>
            <a:r>
              <a:rPr lang="ko-KR" altLang="en-US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판매비와관리비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등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821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생산비용 자료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재료비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노무비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경비 자료 입력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판매비와관리비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자료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판매비와관리비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영업외비용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법인세 자료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이등변 삼각형 12"/>
          <p:cNvSpPr/>
          <p:nvPr/>
        </p:nvSpPr>
        <p:spPr>
          <a:xfrm rot="5400000">
            <a:off x="3835738" y="3201172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135559" y="3038796"/>
            <a:ext cx="227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신규 계정 생성 가능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238302" y="2543393"/>
            <a:ext cx="1060517" cy="917658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238302" y="3518619"/>
            <a:ext cx="1060517" cy="3526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862464" y="2600360"/>
            <a:ext cx="759907" cy="2750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입력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85767" y="2590361"/>
            <a:ext cx="913015" cy="27504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자동계산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238302" y="3896571"/>
            <a:ext cx="1060517" cy="256689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238302" y="4193034"/>
            <a:ext cx="1060517" cy="4644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238302" y="4674551"/>
            <a:ext cx="1060517" cy="1051131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238302" y="5767981"/>
            <a:ext cx="1060517" cy="5548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12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308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230" y="5656811"/>
            <a:ext cx="1676400" cy="50482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325" y="5641416"/>
            <a:ext cx="997646" cy="4953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18" y="2229904"/>
            <a:ext cx="8429625" cy="304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(5)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생산비용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(6)</a:t>
            </a:r>
            <a:r>
              <a:rPr lang="ko-KR" altLang="en-US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판매비와관리비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등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821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생산비용 자료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재료비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노무비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경비 자료 입력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판매비와관리비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자료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판매비와관리비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영업외비용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법인세 자료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이등변 삼각형 23"/>
          <p:cNvSpPr/>
          <p:nvPr/>
        </p:nvSpPr>
        <p:spPr>
          <a:xfrm rot="5400000">
            <a:off x="500863" y="5671667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800684" y="5519552"/>
            <a:ext cx="629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정확한 비용 산출 위해 품목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(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비용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항목은 반드시 클릭하여 설정</a:t>
            </a:r>
            <a:endParaRPr lang="en-US" altLang="ko-KR" sz="1600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569118" y="2720721"/>
            <a:ext cx="2387585" cy="25852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910509" y="5849882"/>
            <a:ext cx="313092" cy="3169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8709226" y="5849882"/>
            <a:ext cx="313092" cy="3169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13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45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(7)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수익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비용 요약 생성 및 확인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수익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비용 내용 요약표 자동 </a:t>
            </a:r>
            <a:r>
              <a:rPr lang="ko-KR" altLang="en-US" sz="20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생성 및 확인</a:t>
            </a: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이등변 삼각형 17"/>
          <p:cNvSpPr/>
          <p:nvPr/>
        </p:nvSpPr>
        <p:spPr>
          <a:xfrm rot="5400000">
            <a:off x="5697933" y="2721478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997754" y="2569363"/>
            <a:ext cx="3074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en-US" altLang="ko-KR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(4) </a:t>
            </a:r>
            <a:r>
              <a:rPr lang="ko-KR" altLang="en-US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수익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입력 자료와</a:t>
            </a:r>
            <a:endParaRPr lang="en-US" altLang="ko-KR" sz="1600" spc="-15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defTabSz="914400" latinLnBrk="1">
              <a:lnSpc>
                <a:spcPct val="150000"/>
              </a:lnSpc>
            </a:pPr>
            <a:r>
              <a:rPr lang="en-US" altLang="ko-KR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(5) </a:t>
            </a:r>
            <a:r>
              <a:rPr lang="ko-KR" altLang="en-US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생산비용</a:t>
            </a:r>
            <a:r>
              <a:rPr lang="en-US" altLang="ko-KR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(6)</a:t>
            </a:r>
            <a:r>
              <a:rPr lang="ko-KR" altLang="en-US" sz="1600" b="1" spc="-15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판매비와관리비</a:t>
            </a:r>
            <a:r>
              <a:rPr lang="ko-KR" altLang="en-US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등</a:t>
            </a:r>
            <a:endParaRPr lang="en-US" altLang="ko-KR" sz="1600" b="1" spc="-15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입력 자료를 기초로 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defTabSz="914400" latinLnBrk="1">
              <a:lnSpc>
                <a:spcPct val="150000"/>
              </a:lnSpc>
            </a:pPr>
            <a:r>
              <a:rPr lang="ko-KR" altLang="en-US" sz="16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품목별 자동 산출</a:t>
            </a:r>
            <a:endParaRPr lang="en-US" altLang="ko-KR" sz="1600" b="1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35" y="2058560"/>
            <a:ext cx="5304904" cy="3696584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14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06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(8)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연말 잔액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268" y="2163188"/>
            <a:ext cx="6699424" cy="343297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2858100" y="2648170"/>
            <a:ext cx="4228500" cy="26121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/>
          <p:cNvSpPr/>
          <p:nvPr/>
        </p:nvSpPr>
        <p:spPr>
          <a:xfrm rot="5400000">
            <a:off x="313529" y="5706122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13350" y="5554007"/>
            <a:ext cx="629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(2) 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기초자산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부채 계정 자동 연계 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         )</a:t>
            </a:r>
            <a:endParaRPr lang="en-US" altLang="ko-KR" sz="1600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6836" y="1275385"/>
            <a:ext cx="81847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연말 자산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재고자산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당좌자산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투자자산 입력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연말 부채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유동부채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비유동부채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1" name="이등변 삼각형 20"/>
          <p:cNvSpPr/>
          <p:nvPr/>
        </p:nvSpPr>
        <p:spPr>
          <a:xfrm rot="5400000">
            <a:off x="313529" y="6035180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13350" y="5883065"/>
            <a:ext cx="629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재고자산 </a:t>
            </a:r>
            <a:r>
              <a:rPr lang="ko-KR" altLang="en-US" sz="1600" spc="-150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작목별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spc="-150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세부금액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합계는 반드시 금액과 일치해야 함</a:t>
            </a:r>
            <a:endParaRPr lang="en-US" altLang="ko-KR" sz="1600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274708" y="3450454"/>
            <a:ext cx="1583392" cy="412245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274708" y="4296108"/>
            <a:ext cx="1583392" cy="13916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1274708" y="4868677"/>
            <a:ext cx="1583392" cy="398428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624802" y="5745280"/>
            <a:ext cx="246443" cy="10460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15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263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(8)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연말 잔액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이등변 삼각형 14"/>
          <p:cNvSpPr/>
          <p:nvPr/>
        </p:nvSpPr>
        <p:spPr>
          <a:xfrm rot="5400000">
            <a:off x="781980" y="3692260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81800" y="3540145"/>
            <a:ext cx="7164891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자가노동비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(+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경영에 대한 보수 포함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만큼 인출하여 자본금 차감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6836" y="1275385"/>
            <a:ext cx="8184794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인출금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자가노동비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인출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18" y="1957372"/>
            <a:ext cx="2828925" cy="1438275"/>
          </a:xfrm>
          <a:prstGeom prst="rect">
            <a:avLst/>
          </a:prstGeom>
        </p:spPr>
      </p:pic>
      <p:sp>
        <p:nvSpPr>
          <p:cNvPr id="27" name="이등변 삼각형 26"/>
          <p:cNvSpPr/>
          <p:nvPr/>
        </p:nvSpPr>
        <p:spPr>
          <a:xfrm rot="5400000">
            <a:off x="781980" y="4257556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081800" y="4105441"/>
            <a:ext cx="7164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현금 인출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사용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시 현금 인출에 입력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가계비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계좌로 이체 시 단기 예금 인출에 입력 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16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85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(9)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생산원가명세서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(10)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손익계산서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(11)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대차대조표 생성 및 확인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6836" y="1275385"/>
            <a:ext cx="81847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품목별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생산원가명세서 자동 생성 및 확인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품목별</a:t>
            </a:r>
            <a:r>
              <a:rPr lang="ko-KR" altLang="en-US" sz="20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손익계산서 </a:t>
            </a:r>
            <a:r>
              <a:rPr lang="ko-KR" altLang="en-US" sz="20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자동 생성 및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확인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대차대조표 자동 </a:t>
            </a:r>
            <a:r>
              <a:rPr lang="ko-KR" altLang="en-US" sz="20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생성 및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확인</a:t>
            </a:r>
            <a:endParaRPr lang="en-US" altLang="ko-KR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4" y="2679912"/>
            <a:ext cx="3069947" cy="327623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635" y="2636802"/>
            <a:ext cx="2623281" cy="331935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r="34114"/>
          <a:stretch/>
        </p:blipFill>
        <p:spPr>
          <a:xfrm>
            <a:off x="6214290" y="2670025"/>
            <a:ext cx="2626280" cy="272643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17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099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(12) </a:t>
            </a:r>
            <a:r>
              <a:rPr lang="ko-KR" altLang="en-US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연도이월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6836" y="1275385"/>
            <a:ext cx="8184794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연도이월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버튼 클릭</a:t>
            </a:r>
            <a:endParaRPr lang="en-US" altLang="ko-KR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36" y="1828174"/>
            <a:ext cx="5286375" cy="220027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36" y="4556180"/>
            <a:ext cx="3924300" cy="1724025"/>
          </a:xfrm>
          <a:prstGeom prst="rect">
            <a:avLst/>
          </a:prstGeom>
        </p:spPr>
      </p:pic>
      <p:sp>
        <p:nvSpPr>
          <p:cNvPr id="14" name="이등변 삼각형 13"/>
          <p:cNvSpPr/>
          <p:nvPr/>
        </p:nvSpPr>
        <p:spPr>
          <a:xfrm rot="5400000">
            <a:off x="781980" y="4254627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081800" y="4102512"/>
            <a:ext cx="7164891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주의사항 확인 후 예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(Y) 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클릭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다른 이름으로 저장하지 않았으면 아니오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(N) 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클릭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18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407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 rot="20455311">
            <a:off x="1630277" y="2842496"/>
            <a:ext cx="528209" cy="552541"/>
          </a:xfrm>
          <a:prstGeom prst="rect">
            <a:avLst/>
          </a:prstGeom>
          <a:solidFill>
            <a:schemeClr val="accent3">
              <a:alpha val="25000"/>
            </a:schemeClr>
          </a:solidFill>
          <a:ln w="22225"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ysDot"/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0455311">
            <a:off x="1750405" y="3184480"/>
            <a:ext cx="528209" cy="552541"/>
          </a:xfrm>
          <a:prstGeom prst="rect">
            <a:avLst/>
          </a:prstGeom>
          <a:solidFill>
            <a:schemeClr val="accent1">
              <a:alpha val="25000"/>
            </a:schemeClr>
          </a:solidFill>
          <a:ln w="22225"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ysDot"/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 rot="20455311">
            <a:off x="1964760" y="2724239"/>
            <a:ext cx="528209" cy="552541"/>
          </a:xfrm>
          <a:prstGeom prst="rect">
            <a:avLst/>
          </a:prstGeom>
          <a:solidFill>
            <a:srgbClr val="FF0000">
              <a:alpha val="25000"/>
            </a:srgbClr>
          </a:solidFill>
          <a:ln w="22225"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ysDot"/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 rot="20455311">
            <a:off x="2084888" y="3066223"/>
            <a:ext cx="528209" cy="552541"/>
          </a:xfrm>
          <a:prstGeom prst="rect">
            <a:avLst/>
          </a:prstGeom>
          <a:solidFill>
            <a:srgbClr val="FFC000">
              <a:alpha val="25000"/>
            </a:srgbClr>
          </a:solidFill>
          <a:ln w="22225"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ysDot"/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 rot="1273592">
            <a:off x="2090461" y="2484696"/>
            <a:ext cx="1388505" cy="1375451"/>
          </a:xfrm>
          <a:prstGeom prst="rect">
            <a:avLst/>
          </a:prstGeom>
          <a:gradFill>
            <a:gsLst>
              <a:gs pos="25000">
                <a:srgbClr val="F9F9F9">
                  <a:alpha val="30000"/>
                </a:srgbClr>
              </a:gs>
              <a:gs pos="0">
                <a:schemeClr val="bg1">
                  <a:lumMod val="95000"/>
                  <a:alpha val="23000"/>
                </a:schemeClr>
              </a:gs>
              <a:gs pos="50000">
                <a:schemeClr val="bg1">
                  <a:alpha val="36000"/>
                </a:schemeClr>
              </a:gs>
              <a:gs pos="100000">
                <a:schemeClr val="bg1">
                  <a:lumMod val="95000"/>
                  <a:alpha val="21000"/>
                </a:schemeClr>
              </a:gs>
            </a:gsLst>
            <a:path path="circle">
              <a:fillToRect l="100000" t="100000"/>
            </a:path>
          </a:gradFill>
          <a:ln w="22225"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ysDot"/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2" name="제목 1"/>
          <p:cNvSpPr>
            <a:spLocks noGrp="1"/>
          </p:cNvSpPr>
          <p:nvPr/>
        </p:nvSpPr>
        <p:spPr>
          <a:xfrm>
            <a:off x="2896679" y="3000073"/>
            <a:ext cx="4204421" cy="792088"/>
          </a:xfrm>
          <a:prstGeom prst="rect">
            <a:avLst/>
          </a:prstGeom>
        </p:spPr>
        <p:txBody>
          <a:bodyPr vert="horz" lIns="91440" tIns="45720" rIns="91440" bIns="45720" numCol="1" rtlCol="0" anchor="ctr">
            <a:prstTxWarp prst="textPlain">
              <a:avLst/>
            </a:prstTxWarp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400" dirty="0"/>
              <a:t>T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HANK </a:t>
            </a:r>
            <a:r>
              <a:rPr lang="en-US" altLang="ko-KR" sz="2400" dirty="0">
                <a:solidFill>
                  <a:srgbClr val="C00000"/>
                </a:solidFill>
              </a:rPr>
              <a:t>Y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OU</a:t>
            </a:r>
            <a:endParaRPr lang="ko-KR" alt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19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374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프로그램 주요 특징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6836" y="1275385"/>
            <a:ext cx="7860054" cy="43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b="1" spc="-150" dirty="0" smtClean="0">
                <a:latin typeface="+mn-ea"/>
              </a:rPr>
              <a:t>입력이 불가능하거나</a:t>
            </a:r>
            <a:r>
              <a:rPr lang="en-US" altLang="ko-KR" b="1" spc="-150" dirty="0" smtClean="0">
                <a:latin typeface="+mn-ea"/>
              </a:rPr>
              <a:t> </a:t>
            </a:r>
            <a:r>
              <a:rPr lang="ko-KR" altLang="en-US" b="1" spc="-150" dirty="0" smtClean="0">
                <a:latin typeface="+mn-ea"/>
              </a:rPr>
              <a:t>자동 산출 되는 곳에 입력 시 에러 메시지  </a:t>
            </a:r>
            <a:endParaRPr lang="ko-KR" altLang="en-US" b="1" spc="-150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45" name="타원 44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539" r="545"/>
          <a:stretch/>
        </p:blipFill>
        <p:spPr>
          <a:xfrm>
            <a:off x="945378" y="1847176"/>
            <a:ext cx="7169922" cy="1133475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796836" y="3281659"/>
            <a:ext cx="7860054" cy="43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b="1" spc="-150" dirty="0" smtClean="0">
                <a:latin typeface="+mn-ea"/>
              </a:rPr>
              <a:t>최대 </a:t>
            </a:r>
            <a:r>
              <a:rPr lang="en-US" altLang="ko-KR" b="1" spc="-150" dirty="0" smtClean="0">
                <a:latin typeface="+mn-ea"/>
              </a:rPr>
              <a:t>4</a:t>
            </a:r>
            <a:r>
              <a:rPr lang="ko-KR" altLang="en-US" b="1" spc="-150" dirty="0" smtClean="0">
                <a:latin typeface="+mn-ea"/>
              </a:rPr>
              <a:t>개 품목까지 입력 가능</a:t>
            </a:r>
            <a:endParaRPr lang="ko-KR" altLang="en-US" b="1" spc="-150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50" name="타원 49"/>
          <p:cNvSpPr/>
          <p:nvPr/>
        </p:nvSpPr>
        <p:spPr bwMode="auto">
          <a:xfrm>
            <a:off x="418088" y="3421761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6" name="이등변 삼각형 55"/>
          <p:cNvSpPr/>
          <p:nvPr/>
        </p:nvSpPr>
        <p:spPr>
          <a:xfrm rot="5400000">
            <a:off x="781980" y="3942132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1102692" y="3756934"/>
            <a:ext cx="52553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품목별 생산원가명세서</a:t>
            </a:r>
            <a:r>
              <a:rPr lang="en-US" altLang="ko-KR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손익계산서 자동 산출 가능</a:t>
            </a:r>
            <a:endParaRPr lang="en-US" altLang="ko-KR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6836" y="4584373"/>
            <a:ext cx="7860054" cy="43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b="1" spc="-150" dirty="0" err="1" smtClean="0">
                <a:latin typeface="+mn-ea"/>
              </a:rPr>
              <a:t>단식형</a:t>
            </a:r>
            <a:r>
              <a:rPr lang="ko-KR" altLang="en-US" b="1" spc="-150" dirty="0" smtClean="0">
                <a:latin typeface="+mn-ea"/>
              </a:rPr>
              <a:t> 입력으로 재무제표</a:t>
            </a:r>
            <a:r>
              <a:rPr lang="en-US" altLang="ko-KR" b="1" spc="-150" dirty="0" smtClean="0">
                <a:latin typeface="+mn-ea"/>
              </a:rPr>
              <a:t>(</a:t>
            </a:r>
            <a:r>
              <a:rPr lang="ko-KR" altLang="en-US" b="1" spc="-150" dirty="0" smtClean="0">
                <a:latin typeface="+mn-ea"/>
              </a:rPr>
              <a:t>생산원가명세서</a:t>
            </a:r>
            <a:r>
              <a:rPr lang="en-US" altLang="ko-KR" b="1" spc="-150" dirty="0" smtClean="0">
                <a:latin typeface="+mn-ea"/>
              </a:rPr>
              <a:t>, </a:t>
            </a:r>
            <a:r>
              <a:rPr lang="ko-KR" altLang="en-US" b="1" spc="-150" dirty="0" smtClean="0">
                <a:latin typeface="+mn-ea"/>
              </a:rPr>
              <a:t>손익계산서</a:t>
            </a:r>
            <a:r>
              <a:rPr lang="en-US" altLang="ko-KR" b="1" spc="-150" dirty="0" smtClean="0">
                <a:latin typeface="+mn-ea"/>
              </a:rPr>
              <a:t>, </a:t>
            </a:r>
            <a:r>
              <a:rPr lang="ko-KR" altLang="en-US" b="1" spc="-150" dirty="0" smtClean="0">
                <a:latin typeface="+mn-ea"/>
              </a:rPr>
              <a:t>대차대조표</a:t>
            </a:r>
            <a:r>
              <a:rPr lang="en-US" altLang="ko-KR" b="1" spc="-150" dirty="0" smtClean="0">
                <a:latin typeface="+mn-ea"/>
              </a:rPr>
              <a:t>) </a:t>
            </a:r>
            <a:r>
              <a:rPr lang="ko-KR" altLang="en-US" b="1" spc="-150" dirty="0" smtClean="0">
                <a:latin typeface="+mn-ea"/>
              </a:rPr>
              <a:t>출력 가능</a:t>
            </a:r>
            <a:endParaRPr lang="ko-KR" altLang="en-US" b="1" spc="-150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60" name="타원 59"/>
          <p:cNvSpPr/>
          <p:nvPr/>
        </p:nvSpPr>
        <p:spPr bwMode="auto">
          <a:xfrm>
            <a:off x="418088" y="4724475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4" name="이등변 삼각형 73"/>
          <p:cNvSpPr/>
          <p:nvPr/>
        </p:nvSpPr>
        <p:spPr>
          <a:xfrm rot="5400000">
            <a:off x="781980" y="5244846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1102692" y="5059648"/>
            <a:ext cx="88275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기초자산</a:t>
            </a:r>
            <a:r>
              <a:rPr lang="en-US" altLang="ko-KR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부채</a:t>
            </a:r>
            <a:r>
              <a:rPr lang="ko-KR" altLang="en-US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및 </a:t>
            </a:r>
            <a:r>
              <a:rPr lang="ko-KR" altLang="en-US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연말 잔액</a:t>
            </a:r>
            <a:r>
              <a:rPr lang="ko-KR" altLang="en-US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자료 입력을 통해 </a:t>
            </a:r>
            <a:r>
              <a:rPr lang="ko-KR" altLang="en-US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수익</a:t>
            </a:r>
            <a:r>
              <a:rPr lang="en-US" altLang="ko-KR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b="1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비용만 입력</a:t>
            </a:r>
            <a:r>
              <a:rPr lang="ko-KR" altLang="en-US" spc="-2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해도 재무제표 출력 가능</a:t>
            </a:r>
            <a:endParaRPr lang="en-US" altLang="ko-KR" spc="-2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2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59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프로그램 </a:t>
            </a:r>
            <a:r>
              <a:rPr lang="ko-KR" altLang="en-US" sz="20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입력 절차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495655" y="1807025"/>
            <a:ext cx="1529697" cy="700755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102582" y="1797476"/>
            <a:ext cx="1556023" cy="700755"/>
          </a:xfrm>
          <a:prstGeom prst="roundRect">
            <a:avLst/>
          </a:prstGeom>
          <a:solidFill>
            <a:srgbClr val="5FC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05885" y="1796205"/>
            <a:ext cx="1398140" cy="7205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>
                <a:solidFill>
                  <a:prstClr val="white"/>
                </a:solidFill>
                <a:latin typeface="맑은 고딕" panose="020B0503020000020004" pitchFamily="50" charset="-127"/>
              </a:rPr>
              <a:t>(1)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기초자료</a:t>
            </a: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,</a:t>
            </a:r>
            <a:b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</a:b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고정자산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8" name="오른쪽 화살표 17"/>
          <p:cNvSpPr/>
          <p:nvPr/>
        </p:nvSpPr>
        <p:spPr>
          <a:xfrm>
            <a:off x="2238998" y="2011122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803393" y="1807025"/>
            <a:ext cx="1529697" cy="700755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654815" y="1800588"/>
            <a:ext cx="1564852" cy="7205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(2)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기초</a:t>
            </a:r>
            <a:endParaRPr lang="en-US" altLang="ko-KR" sz="1600" b="1" dirty="0" smtClean="0">
              <a:solidFill>
                <a:prstClr val="white"/>
              </a:solidFill>
              <a:latin typeface="맑은 고딕" panose="020B0503020000020004" pitchFamily="50" charset="-127"/>
            </a:endParaRPr>
          </a:p>
          <a:p>
            <a:pPr lvl="0" algn="ctr">
              <a:lnSpc>
                <a:spcPts val="2600"/>
              </a:lnSpc>
            </a:pP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      자산</a:t>
            </a: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부채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9" name="오른쪽 화살표 28"/>
          <p:cNvSpPr/>
          <p:nvPr/>
        </p:nvSpPr>
        <p:spPr>
          <a:xfrm>
            <a:off x="4567980" y="2011122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4902590" y="1777811"/>
            <a:ext cx="1571264" cy="759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(3)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기초</a:t>
            </a:r>
            <a:endParaRPr lang="en-US" altLang="ko-KR" sz="1600" b="1" dirty="0" smtClean="0">
              <a:solidFill>
                <a:prstClr val="white"/>
              </a:solidFill>
              <a:latin typeface="맑은 고딕" panose="020B0503020000020004" pitchFamily="50" charset="-127"/>
            </a:endParaRPr>
          </a:p>
          <a:p>
            <a:pPr lvl="0" algn="ctr">
              <a:lnSpc>
                <a:spcPts val="2600"/>
              </a:lnSpc>
            </a:pP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     대차대조표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56823" y="5664352"/>
            <a:ext cx="899263" cy="371060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82973" y="5635290"/>
            <a:ext cx="612779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입력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1789366" y="5664352"/>
            <a:ext cx="899263" cy="371059"/>
          </a:xfrm>
          <a:prstGeom prst="roundRect">
            <a:avLst/>
          </a:prstGeom>
          <a:solidFill>
            <a:srgbClr val="5FC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1729546" y="5643836"/>
            <a:ext cx="1016955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ko-KR" altLang="en-US" sz="1600" b="1" smtClean="0">
                <a:solidFill>
                  <a:prstClr val="white"/>
                </a:solidFill>
                <a:latin typeface="맑은 고딕" panose="020B0503020000020004" pitchFamily="50" charset="-127"/>
              </a:rPr>
              <a:t>자동산출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38" name="꺾인 연결선 37"/>
          <p:cNvCxnSpPr/>
          <p:nvPr/>
        </p:nvCxnSpPr>
        <p:spPr>
          <a:xfrm rot="5400000">
            <a:off x="3257554" y="429769"/>
            <a:ext cx="551473" cy="4680000"/>
          </a:xfrm>
          <a:prstGeom prst="bentConnector3">
            <a:avLst>
              <a:gd name="adj1" fmla="val 40702"/>
            </a:avLst>
          </a:prstGeom>
          <a:ln w="57150">
            <a:solidFill>
              <a:srgbClr val="58565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모서리가 둥근 직사각형 38"/>
          <p:cNvSpPr/>
          <p:nvPr/>
        </p:nvSpPr>
        <p:spPr>
          <a:xfrm>
            <a:off x="495655" y="3088466"/>
            <a:ext cx="1529697" cy="700755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38321" y="3197290"/>
            <a:ext cx="933269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(4)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수익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48" name="오른쪽 화살표 47"/>
          <p:cNvSpPr/>
          <p:nvPr/>
        </p:nvSpPr>
        <p:spPr>
          <a:xfrm>
            <a:off x="2238998" y="3259150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2803393" y="3060711"/>
            <a:ext cx="1529697" cy="700755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101606" y="3197290"/>
            <a:ext cx="933269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(5</a:t>
            </a:r>
            <a:r>
              <a:rPr lang="en-US" altLang="ko-KR" sz="1600" b="1" smtClean="0">
                <a:solidFill>
                  <a:prstClr val="white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비용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2" name="오른쪽 화살표 51"/>
          <p:cNvSpPr/>
          <p:nvPr/>
        </p:nvSpPr>
        <p:spPr>
          <a:xfrm>
            <a:off x="4564514" y="3259150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5128909" y="3060711"/>
            <a:ext cx="1529697" cy="700755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5185872" y="3077646"/>
            <a:ext cx="1415772" cy="759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(6) </a:t>
            </a:r>
            <a:r>
              <a:rPr lang="ko-KR" altLang="en-US" sz="1600" b="1" dirty="0" err="1" smtClean="0">
                <a:solidFill>
                  <a:prstClr val="white"/>
                </a:solidFill>
                <a:latin typeface="맑은 고딕" panose="020B0503020000020004" pitchFamily="50" charset="-127"/>
              </a:rPr>
              <a:t>판매비와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/>
            </a:r>
            <a:b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</a:b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관리비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55" name="꺾인 연결선 54"/>
          <p:cNvCxnSpPr/>
          <p:nvPr/>
        </p:nvCxnSpPr>
        <p:spPr>
          <a:xfrm rot="5400000">
            <a:off x="4451152" y="548950"/>
            <a:ext cx="551473" cy="7020000"/>
          </a:xfrm>
          <a:prstGeom prst="bentConnector3">
            <a:avLst>
              <a:gd name="adj1" fmla="val 40702"/>
            </a:avLst>
          </a:prstGeom>
          <a:ln w="57150">
            <a:solidFill>
              <a:srgbClr val="58565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오른쪽 화살표 57"/>
          <p:cNvSpPr/>
          <p:nvPr/>
        </p:nvSpPr>
        <p:spPr>
          <a:xfrm>
            <a:off x="2238998" y="4489620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모서리가 둥근 직사각형 60"/>
          <p:cNvSpPr/>
          <p:nvPr/>
        </p:nvSpPr>
        <p:spPr>
          <a:xfrm>
            <a:off x="7458877" y="3080153"/>
            <a:ext cx="1556023" cy="700755"/>
          </a:xfrm>
          <a:prstGeom prst="roundRect">
            <a:avLst/>
          </a:prstGeom>
          <a:solidFill>
            <a:srgbClr val="5FC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7437571" y="3060488"/>
            <a:ext cx="1470274" cy="759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(7)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수익</a:t>
            </a: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비용</a:t>
            </a: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/>
            </a:r>
            <a:b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</a:b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요약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3" name="오른쪽 화살표 62"/>
          <p:cNvSpPr/>
          <p:nvPr/>
        </p:nvSpPr>
        <p:spPr>
          <a:xfrm>
            <a:off x="6911225" y="3259150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모서리가 둥근 직사각형 63"/>
          <p:cNvSpPr/>
          <p:nvPr/>
        </p:nvSpPr>
        <p:spPr>
          <a:xfrm>
            <a:off x="495655" y="4336516"/>
            <a:ext cx="1529697" cy="700755"/>
          </a:xfrm>
          <a:prstGeom prst="roundRect">
            <a:avLst/>
          </a:prstGeom>
          <a:solidFill>
            <a:srgbClr val="F7C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33137" y="4445340"/>
            <a:ext cx="1343638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(8</a:t>
            </a:r>
            <a:r>
              <a:rPr lang="en-US" altLang="ko-KR" sz="1600" b="1" smtClean="0">
                <a:solidFill>
                  <a:prstClr val="white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600" b="1" dirty="0" err="1" smtClean="0">
                <a:solidFill>
                  <a:prstClr val="white"/>
                </a:solidFill>
                <a:latin typeface="맑은 고딕" panose="020B0503020000020004" pitchFamily="50" charset="-127"/>
              </a:rPr>
              <a:t>연말잔액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6" name="모서리가 둥근 직사각형 65"/>
          <p:cNvSpPr/>
          <p:nvPr/>
        </p:nvSpPr>
        <p:spPr>
          <a:xfrm>
            <a:off x="2803393" y="4349238"/>
            <a:ext cx="1529697" cy="700755"/>
          </a:xfrm>
          <a:prstGeom prst="roundRect">
            <a:avLst/>
          </a:prstGeom>
          <a:solidFill>
            <a:srgbClr val="5FC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2896423" y="4340535"/>
            <a:ext cx="1343637" cy="7205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(9)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생산원가</a:t>
            </a:r>
            <a:endParaRPr lang="en-US" altLang="ko-KR" sz="1600" b="1" dirty="0" smtClean="0">
              <a:solidFill>
                <a:prstClr val="white"/>
              </a:solidFill>
              <a:latin typeface="맑은 고딕" panose="020B0503020000020004" pitchFamily="50" charset="-127"/>
            </a:endParaRPr>
          </a:p>
          <a:p>
            <a:pPr lvl="0" algn="ctr">
              <a:lnSpc>
                <a:spcPts val="2600"/>
              </a:lnSpc>
            </a:pP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명세서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8" name="오른쪽 화살표 67"/>
          <p:cNvSpPr/>
          <p:nvPr/>
        </p:nvSpPr>
        <p:spPr>
          <a:xfrm>
            <a:off x="4564514" y="4547677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모서리가 둥근 직사각형 68"/>
          <p:cNvSpPr/>
          <p:nvPr/>
        </p:nvSpPr>
        <p:spPr>
          <a:xfrm>
            <a:off x="5128909" y="4349238"/>
            <a:ext cx="1529697" cy="700755"/>
          </a:xfrm>
          <a:prstGeom prst="roundRect">
            <a:avLst/>
          </a:prstGeom>
          <a:solidFill>
            <a:srgbClr val="5FC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600" b="1" dirty="0">
              <a:latin typeface="+mn-ea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5060037" y="4460179"/>
            <a:ext cx="1667444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(10)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손익계산서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71" name="모서리가 둥근 직사각형 70"/>
          <p:cNvSpPr/>
          <p:nvPr/>
        </p:nvSpPr>
        <p:spPr>
          <a:xfrm>
            <a:off x="7458877" y="4368680"/>
            <a:ext cx="1556023" cy="700755"/>
          </a:xfrm>
          <a:prstGeom prst="roundRect">
            <a:avLst/>
          </a:prstGeom>
          <a:solidFill>
            <a:srgbClr val="5FC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7364624" y="4485751"/>
            <a:ext cx="1667444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2600"/>
              </a:lnSpc>
            </a:pPr>
            <a:r>
              <a:rPr lang="en-US" altLang="ko-KR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(11</a:t>
            </a:r>
            <a:r>
              <a:rPr lang="en-US" altLang="ko-KR" sz="1600" b="1" smtClean="0">
                <a:solidFill>
                  <a:prstClr val="white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600" b="1" dirty="0" smtClean="0">
                <a:solidFill>
                  <a:prstClr val="white"/>
                </a:solidFill>
                <a:latin typeface="맑은 고딕" panose="020B0503020000020004" pitchFamily="50" charset="-127"/>
              </a:rPr>
              <a:t>대차대조표</a:t>
            </a:r>
            <a:endParaRPr lang="ko-KR" altLang="en-US" sz="1600" b="1" dirty="0">
              <a:solidFill>
                <a:prstClr val="white"/>
              </a:solidFill>
              <a:latin typeface="맑은 고딕" panose="020B0503020000020004" pitchFamily="50" charset="-127"/>
            </a:endParaRPr>
          </a:p>
        </p:txBody>
      </p:sp>
      <p:sp>
        <p:nvSpPr>
          <p:cNvPr id="73" name="오른쪽 화살표 72"/>
          <p:cNvSpPr/>
          <p:nvPr/>
        </p:nvSpPr>
        <p:spPr>
          <a:xfrm>
            <a:off x="6911225" y="4547677"/>
            <a:ext cx="350749" cy="273465"/>
          </a:xfrm>
          <a:prstGeom prst="rightArrow">
            <a:avLst/>
          </a:prstGeom>
          <a:solidFill>
            <a:srgbClr val="58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3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8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(1)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기초자료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고정자산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645854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기초자료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농장명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대표자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회계연도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주요품목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최대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4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개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ko-KR" altLang="en-US" sz="2000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40" y="2257046"/>
            <a:ext cx="3600940" cy="2326961"/>
          </a:xfrm>
          <a:prstGeom prst="rect">
            <a:avLst/>
          </a:prstGeom>
        </p:spPr>
      </p:pic>
      <p:sp>
        <p:nvSpPr>
          <p:cNvPr id="50" name="이등변 삼각형 49"/>
          <p:cNvSpPr/>
          <p:nvPr/>
        </p:nvSpPr>
        <p:spPr>
          <a:xfrm rot="16200000">
            <a:off x="4708424" y="2580141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5064273" y="2403266"/>
            <a:ext cx="1319435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농장명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입력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7" name="이등변 삼각형 56"/>
          <p:cNvSpPr/>
          <p:nvPr/>
        </p:nvSpPr>
        <p:spPr>
          <a:xfrm rot="16200000">
            <a:off x="4708424" y="2899796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5064273" y="2722921"/>
            <a:ext cx="1319435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대표자 입력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632105" y="2529555"/>
            <a:ext cx="1897166" cy="19997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이등변 삼각형 59"/>
          <p:cNvSpPr/>
          <p:nvPr/>
        </p:nvSpPr>
        <p:spPr>
          <a:xfrm rot="16200000">
            <a:off x="4708424" y="3204446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5064273" y="3027571"/>
            <a:ext cx="407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회계연도 입력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(1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일부터 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12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월 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31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일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5" name="이등변 삼각형 74"/>
          <p:cNvSpPr/>
          <p:nvPr/>
        </p:nvSpPr>
        <p:spPr>
          <a:xfrm rot="16200000">
            <a:off x="4708424" y="3835591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5064273" y="3658716"/>
            <a:ext cx="407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품목 입력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(1~4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개까지 입력 가능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4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11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(1)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기초자료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고정자산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고정자산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토지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건물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영농시설물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대농기구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차량운반구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비품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b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                     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성숙한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생물자산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식물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성숙한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생물자산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가축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입력 가능</a:t>
            </a:r>
            <a:endParaRPr lang="ko-KR" altLang="en-US" sz="2000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1026"/>
          <a:stretch/>
        </p:blipFill>
        <p:spPr>
          <a:xfrm>
            <a:off x="214314" y="2231896"/>
            <a:ext cx="8767316" cy="2620777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4314" y="2947694"/>
            <a:ext cx="2759622" cy="141066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751462" y="2947694"/>
            <a:ext cx="2649196" cy="142775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5400000">
            <a:off x="313529" y="5769915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13350" y="5617800"/>
            <a:ext cx="3888644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품목별 비중 합계는 반드시 </a:t>
            </a:r>
            <a:r>
              <a:rPr lang="en-US" altLang="ko-KR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100%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여야 함</a:t>
            </a:r>
            <a:endParaRPr lang="en-US" altLang="ko-KR" sz="1600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034426" y="2947694"/>
            <a:ext cx="1674307" cy="142775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7452603" y="2947694"/>
            <a:ext cx="794090" cy="142775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214314" y="4409629"/>
            <a:ext cx="4520725" cy="19118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239952" y="5201386"/>
            <a:ext cx="759907" cy="2750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입력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163255" y="5191387"/>
            <a:ext cx="913015" cy="27504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자동계산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5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507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(1)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기초자료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고정자산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고정자산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토지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건물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영농시설물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대농기구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차량운반구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비품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b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                     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성숙한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생물자산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식물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성숙한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생물자산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가축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입력 가능</a:t>
            </a:r>
            <a:endParaRPr lang="ko-KR" altLang="en-US" sz="2000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이등변 삼각형 22"/>
          <p:cNvSpPr/>
          <p:nvPr/>
        </p:nvSpPr>
        <p:spPr>
          <a:xfrm rot="5400000">
            <a:off x="313529" y="5769915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13350" y="5617800"/>
            <a:ext cx="3888644" cy="404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품목별 고정자산 요약표 자동 산출 </a:t>
            </a:r>
            <a:r>
              <a:rPr lang="en-US" altLang="ko-KR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(Q2~U68)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255" y="2500061"/>
            <a:ext cx="6686550" cy="2686050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163255" y="3011414"/>
            <a:ext cx="6686550" cy="2174697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6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21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(2)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기초자산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부채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기초 자산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재고자산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당좌자산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투자자산 입력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기초 부채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유동부채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비유동부채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이등변 삼각형 22"/>
          <p:cNvSpPr/>
          <p:nvPr/>
        </p:nvSpPr>
        <p:spPr>
          <a:xfrm rot="5400000">
            <a:off x="4923951" y="3718724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3772" y="3556348"/>
            <a:ext cx="3888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신규 계정 생성 가능</a:t>
            </a:r>
            <a:endParaRPr lang="en-US" altLang="ko-KR" sz="1600" spc="-15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96" y="2398789"/>
            <a:ext cx="3692671" cy="3752230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1258006" y="3205122"/>
            <a:ext cx="1228820" cy="85844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258006" y="4109101"/>
            <a:ext cx="1228820" cy="3774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950677" y="3117912"/>
            <a:ext cx="759907" cy="2750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입력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873980" y="3107913"/>
            <a:ext cx="913015" cy="27504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자동계산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258006" y="4511935"/>
            <a:ext cx="1228820" cy="42170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258006" y="4963110"/>
            <a:ext cx="1228820" cy="1216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258006" y="5110385"/>
            <a:ext cx="1228820" cy="407718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258006" y="5543494"/>
            <a:ext cx="1228820" cy="4300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452281" y="3196126"/>
            <a:ext cx="982986" cy="1025495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452281" y="4269965"/>
            <a:ext cx="982986" cy="6429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464152" y="4969019"/>
            <a:ext cx="971115" cy="43192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3464152" y="5457012"/>
            <a:ext cx="971115" cy="6740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7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53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(2)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기초자산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부채 입력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기초 자산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재고자산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당좌자산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투자자산 입력</a:t>
            </a:r>
            <a:endParaRPr lang="en-US" altLang="ko-KR" sz="20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기초 부채 입력 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 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유동부채</a:t>
            </a:r>
            <a:r>
              <a:rPr lang="en-US" altLang="ko-KR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, </a:t>
            </a:r>
            <a:r>
              <a:rPr lang="ko-KR" altLang="en-US" sz="2000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비유동부채</a:t>
            </a: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입력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41" y="2096892"/>
            <a:ext cx="8230053" cy="3609437"/>
          </a:xfrm>
          <a:prstGeom prst="rect">
            <a:avLst/>
          </a:prstGeom>
        </p:spPr>
      </p:pic>
      <p:sp>
        <p:nvSpPr>
          <p:cNvPr id="30" name="직사각형 29"/>
          <p:cNvSpPr/>
          <p:nvPr/>
        </p:nvSpPr>
        <p:spPr>
          <a:xfrm>
            <a:off x="3586655" y="2581447"/>
            <a:ext cx="4369480" cy="28367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이등변 삼각형 30"/>
          <p:cNvSpPr/>
          <p:nvPr/>
        </p:nvSpPr>
        <p:spPr>
          <a:xfrm rot="5400000">
            <a:off x="313529" y="5907259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13350" y="5755144"/>
            <a:ext cx="629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ct val="150000"/>
              </a:lnSpc>
            </a:pP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재고자산 </a:t>
            </a:r>
            <a:r>
              <a:rPr lang="ko-KR" altLang="en-US" sz="1600" spc="-150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작목별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spc="-150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세부금액</a:t>
            </a:r>
            <a:r>
              <a:rPr lang="ko-KR" altLang="en-US" sz="1600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합계는 반드시 금액과 일치해야 함</a:t>
            </a:r>
            <a:endParaRPr lang="en-US" altLang="ko-KR" sz="1600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8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92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7620" y="685800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7620" y="6344729"/>
            <a:ext cx="9151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34" y="129398"/>
            <a:ext cx="83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Ⅲ.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입력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4" y="780538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defTabSz="914400" latinLnBrk="1"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(3) </a:t>
            </a:r>
            <a:r>
              <a:rPr lang="ko-KR" altLang="en-US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기초대차대조표 생성 및 확인</a:t>
            </a:r>
            <a:endParaRPr lang="ko-KR" altLang="en-US" sz="200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6836" y="1275385"/>
            <a:ext cx="8184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latinLnBrk="1">
              <a:lnSpc>
                <a:spcPts val="3000"/>
              </a:lnSpc>
            </a:pPr>
            <a:r>
              <a:rPr lang="ko-KR" altLang="en-US" sz="20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기초 대차대조표 자동 생성 및 확인</a:t>
            </a:r>
            <a:endParaRPr lang="ko-KR" altLang="en-US" sz="20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6" name="타원 45"/>
          <p:cNvSpPr/>
          <p:nvPr/>
        </p:nvSpPr>
        <p:spPr bwMode="auto">
          <a:xfrm>
            <a:off x="418088" y="1415487"/>
            <a:ext cx="195262" cy="196850"/>
          </a:xfrm>
          <a:prstGeom prst="ellipse">
            <a:avLst/>
          </a:prstGeom>
          <a:noFill/>
          <a:ln w="44450" cmpd="thickThin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3600" dirty="0">
              <a:solidFill>
                <a:schemeClr val="bg1">
                  <a:lumMod val="6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1" name="이등변 삼각형 30"/>
          <p:cNvSpPr/>
          <p:nvPr/>
        </p:nvSpPr>
        <p:spPr>
          <a:xfrm rot="5400000">
            <a:off x="5697933" y="2721478"/>
            <a:ext cx="215405" cy="185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997754" y="2569363"/>
            <a:ext cx="2778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 latinLnBrk="1">
              <a:lnSpc>
                <a:spcPct val="150000"/>
              </a:lnSpc>
              <a:buAutoNum type="arabicParenBoth"/>
            </a:pPr>
            <a:r>
              <a:rPr lang="ko-KR" altLang="en-US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고정자산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입력 자료와</a:t>
            </a:r>
            <a:endParaRPr lang="en-US" altLang="ko-KR" sz="1600" spc="-150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indent="-342900" defTabSz="914400" latinLnBrk="1">
              <a:lnSpc>
                <a:spcPct val="150000"/>
              </a:lnSpc>
              <a:buAutoNum type="arabicParenBoth"/>
            </a:pPr>
            <a:r>
              <a:rPr lang="ko-KR" altLang="en-US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기초자산</a:t>
            </a:r>
            <a:r>
              <a:rPr lang="en-US" altLang="ko-KR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600" b="1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부채 </a:t>
            </a:r>
            <a:r>
              <a:rPr lang="ko-KR" altLang="en-US" sz="1600" spc="-1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입력 자료를 기초로 </a:t>
            </a:r>
            <a:r>
              <a:rPr lang="ko-KR" altLang="en-US" sz="16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자동 산출</a:t>
            </a:r>
            <a:endParaRPr lang="en-US" altLang="ko-KR" sz="1600" b="1" spc="-150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65" y="1752439"/>
            <a:ext cx="4772025" cy="4162425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EC4F-1488-47F2-B5F0-D0938E6B4923}" type="slidenum">
              <a:rPr lang="ko-KR" altLang="en-US" smtClean="0"/>
              <a:pPr/>
              <a:t>9</a:t>
            </a:fld>
            <a:r>
              <a:rPr lang="en-US" altLang="ko-KR" smtClean="0"/>
              <a:t>/65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821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1020</TotalTime>
  <Words>801</Words>
  <Application>Microsoft Office PowerPoint</Application>
  <PresentationFormat>화면 슬라이드 쇼(4:3)</PresentationFormat>
  <Paragraphs>131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30" baseType="lpstr">
      <vt:lpstr>HY견고딕</vt:lpstr>
      <vt:lpstr>Calibri Light</vt:lpstr>
      <vt:lpstr>HY헤드라인M</vt:lpstr>
      <vt:lpstr>Wingdings</vt:lpstr>
      <vt:lpstr>휴먼둥근헤드라인</vt:lpstr>
      <vt:lpstr>Calibri</vt:lpstr>
      <vt:lpstr>맑은 고딕</vt:lpstr>
      <vt:lpstr>Arial</vt:lpstr>
      <vt:lpstr>Arial Black</vt:lpstr>
      <vt:lpstr>굴림</vt:lpstr>
      <vt:lpstr>Office 테마</vt:lpstr>
      <vt:lpstr>  농업회계 프로그램 입력 매뉴얼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업무망</dc:creator>
  <cp:lastModifiedBy>user</cp:lastModifiedBy>
  <cp:revision>407</cp:revision>
  <cp:lastPrinted>2018-12-11T04:25:49Z</cp:lastPrinted>
  <dcterms:created xsi:type="dcterms:W3CDTF">2018-04-02T06:21:08Z</dcterms:created>
  <dcterms:modified xsi:type="dcterms:W3CDTF">2025-02-13T06:53:51Z</dcterms:modified>
</cp:coreProperties>
</file>